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D6F4E-6DFA-4EE8-85EA-52C6AE0FDFA9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C33C-54C8-4D7C-B9C7-4DFE29C31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36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079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МКСКОУ для обучающихся , воспитанников с ограниченными</a:t>
            </a:r>
          </a:p>
          <a:p>
            <a:pPr algn="ctr"/>
            <a:r>
              <a:rPr lang="ru-RU" dirty="0" smtClean="0"/>
              <a:t> возможностями здоровья «</a:t>
            </a:r>
            <a:r>
              <a:rPr lang="ru-RU" dirty="0" err="1" smtClean="0"/>
              <a:t>Чернухинская</a:t>
            </a:r>
            <a:r>
              <a:rPr lang="ru-RU" dirty="0" smtClean="0"/>
              <a:t>  специальная(коррекционная ) </a:t>
            </a:r>
          </a:p>
          <a:p>
            <a:pPr algn="ctr"/>
            <a:r>
              <a:rPr lang="ru-RU" dirty="0" smtClean="0"/>
              <a:t>общеобразовательная школа –интернат </a:t>
            </a:r>
            <a:r>
              <a:rPr lang="en-US" dirty="0" smtClean="0"/>
              <a:t>VIII</a:t>
            </a:r>
            <a:r>
              <a:rPr lang="ru-RU" dirty="0" smtClean="0"/>
              <a:t> вида”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2285992"/>
            <a:ext cx="6300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«Мир животных и растений»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(Красная книга)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3857628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Выполнили: </a:t>
            </a:r>
          </a:p>
          <a:p>
            <a:r>
              <a:rPr lang="ru-RU" b="1" dirty="0" smtClean="0"/>
              <a:t>воспитанники  группы №6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4857760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 </a:t>
            </a:r>
            <a:r>
              <a:rPr lang="ru-RU" dirty="0" smtClean="0"/>
              <a:t>проекта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воспитатель</a:t>
            </a:r>
            <a:r>
              <a:rPr lang="ru-RU" dirty="0" smtClean="0"/>
              <a:t>  </a:t>
            </a:r>
            <a:endParaRPr lang="ru-RU" dirty="0" smtClean="0"/>
          </a:p>
          <a:p>
            <a:r>
              <a:rPr lang="ru-RU" dirty="0" err="1" smtClean="0"/>
              <a:t>Затухина</a:t>
            </a:r>
            <a:r>
              <a:rPr lang="ru-RU" dirty="0" smtClean="0"/>
              <a:t> </a:t>
            </a:r>
            <a:r>
              <a:rPr lang="ru-RU" dirty="0" smtClean="0"/>
              <a:t>А.Н.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5857892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с.Чернуха</a:t>
            </a:r>
          </a:p>
          <a:p>
            <a:r>
              <a:rPr lang="ru-RU" dirty="0" smtClean="0"/>
              <a:t>    2014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237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1886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Кулан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истратор\Desktop\загруженн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2550"/>
            <a:ext cx="4248472" cy="3612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images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92488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19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3" y="347611"/>
            <a:ext cx="9341019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/>
              <a:t>Куланы — стадные животные. Когда-то их было много, и они собирались 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стада до 1000 голов. Теперь они держатся табунами до 150 голов. </a:t>
            </a:r>
            <a:endParaRPr lang="ru-RU" sz="1600" dirty="0" smtClean="0"/>
          </a:p>
          <a:p>
            <a:pPr algn="just"/>
            <a:r>
              <a:rPr lang="ru-RU" sz="1600" dirty="0" smtClean="0"/>
              <a:t>Табун </a:t>
            </a:r>
            <a:r>
              <a:rPr lang="ru-RU" sz="1600" dirty="0"/>
              <a:t>ведет матерая самка, а настоящий вожак косяка — жеребец — идет сзади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Он охраняет свой гарем от соперников и врагов, руководит </a:t>
            </a:r>
            <a:r>
              <a:rPr lang="ru-RU" sz="1600" dirty="0" smtClean="0"/>
              <a:t>направлением движения </a:t>
            </a:r>
            <a:r>
              <a:rPr lang="ru-RU" sz="1600" dirty="0"/>
              <a:t>табуна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В апреле рождаются жеребята. Через 2—3 суток </a:t>
            </a:r>
            <a:r>
              <a:rPr lang="ru-RU" sz="1600" dirty="0" err="1" smtClean="0"/>
              <a:t>куланенокспособен</a:t>
            </a:r>
            <a:r>
              <a:rPr lang="ru-RU" sz="1600" dirty="0" smtClean="0"/>
              <a:t> </a:t>
            </a:r>
            <a:r>
              <a:rPr lang="ru-RU" sz="1600" dirty="0"/>
              <a:t>ходить и бегать, </a:t>
            </a:r>
            <a:endParaRPr lang="ru-RU" sz="1600" dirty="0" smtClean="0"/>
          </a:p>
          <a:p>
            <a:pPr algn="just"/>
            <a:r>
              <a:rPr lang="ru-RU" sz="1600" dirty="0" smtClean="0"/>
              <a:t>а </a:t>
            </a:r>
            <a:r>
              <a:rPr lang="ru-RU" sz="1600" dirty="0"/>
              <a:t>двухнедельного малыша не догнать и на </a:t>
            </a:r>
            <a:r>
              <a:rPr lang="ru-RU" sz="1600" dirty="0" smtClean="0"/>
              <a:t>лошади. Мать </a:t>
            </a:r>
            <a:r>
              <a:rPr lang="ru-RU" sz="1600" dirty="0" err="1"/>
              <a:t>куланенка</a:t>
            </a:r>
            <a:r>
              <a:rPr lang="ru-RU" sz="1600" dirty="0"/>
              <a:t> заботится о нем до </a:t>
            </a:r>
            <a:r>
              <a:rPr lang="ru-RU" sz="1600" dirty="0" smtClean="0"/>
              <a:t>года.</a:t>
            </a:r>
          </a:p>
          <a:p>
            <a:pPr algn="just"/>
            <a:r>
              <a:rPr lang="ru-RU" sz="1600" dirty="0"/>
              <a:t>В общем, куланы стали редкостью, и, наверное, они исчезли бы, если бы не </a:t>
            </a:r>
            <a:r>
              <a:rPr lang="ru-RU" sz="1600" dirty="0" smtClean="0"/>
              <a:t>были приняты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срочные меры по их охране. В центре </a:t>
            </a:r>
            <a:r>
              <a:rPr lang="ru-RU" sz="1600" dirty="0" err="1"/>
              <a:t>Бадхыза</a:t>
            </a:r>
            <a:r>
              <a:rPr lang="ru-RU" sz="1600" dirty="0"/>
              <a:t> (Туркмения) </a:t>
            </a:r>
            <a:r>
              <a:rPr lang="ru-RU" sz="1600" dirty="0" smtClean="0"/>
              <a:t>в </a:t>
            </a:r>
            <a:r>
              <a:rPr lang="ru-RU" sz="1600" dirty="0"/>
              <a:t>1941 г. был создан </a:t>
            </a:r>
            <a:r>
              <a:rPr lang="ru-RU" sz="1600" dirty="0" smtClean="0"/>
              <a:t>специальный</a:t>
            </a:r>
          </a:p>
          <a:p>
            <a:pPr algn="just"/>
            <a:r>
              <a:rPr lang="ru-RU" sz="1600" dirty="0" smtClean="0"/>
              <a:t> куланий заповедник</a:t>
            </a:r>
            <a:r>
              <a:rPr lang="ru-RU" sz="1600" dirty="0"/>
              <a:t>. Это решение было </a:t>
            </a:r>
            <a:r>
              <a:rPr lang="ru-RU" sz="1600" dirty="0" smtClean="0"/>
              <a:t>принято </a:t>
            </a:r>
            <a:r>
              <a:rPr lang="ru-RU" sz="1600" dirty="0"/>
              <a:t>в очень трудное для нашей страны время</a:t>
            </a:r>
            <a:r>
              <a:rPr lang="ru-RU" sz="1600" dirty="0" smtClean="0"/>
              <a:t>,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в те дни, когда фашистские полчища </a:t>
            </a:r>
            <a:r>
              <a:rPr lang="ru-RU" sz="1600" dirty="0" smtClean="0"/>
              <a:t>подступали </a:t>
            </a:r>
            <a:r>
              <a:rPr lang="ru-RU" sz="1600" dirty="0"/>
              <a:t>к Москве и на всех фронтах велись </a:t>
            </a:r>
            <a:endParaRPr lang="ru-RU" sz="1600" dirty="0" smtClean="0"/>
          </a:p>
          <a:p>
            <a:pPr algn="just"/>
            <a:r>
              <a:rPr lang="ru-RU" sz="1600" dirty="0" smtClean="0"/>
              <a:t>ожесточенные </a:t>
            </a:r>
            <a:r>
              <a:rPr lang="ru-RU" sz="1600" dirty="0"/>
              <a:t>бои. </a:t>
            </a:r>
            <a:r>
              <a:rPr lang="ru-RU" sz="1600" dirty="0" smtClean="0"/>
              <a:t>Но </a:t>
            </a:r>
            <a:r>
              <a:rPr lang="ru-RU" sz="1600" dirty="0"/>
              <a:t>советский народ верил в победу, поэтому и </a:t>
            </a:r>
            <a:r>
              <a:rPr lang="ru-RU" sz="1600" dirty="0" smtClean="0"/>
              <a:t>ученые-биологи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продолжали </a:t>
            </a:r>
            <a:r>
              <a:rPr lang="ru-RU" sz="1600" dirty="0" smtClean="0"/>
              <a:t>свою </a:t>
            </a:r>
            <a:r>
              <a:rPr lang="ru-RU" sz="1600" dirty="0"/>
              <a:t>нелегкую работу, важную для Родины, для своего народа.</a:t>
            </a:r>
          </a:p>
          <a:p>
            <a:pPr algn="just"/>
            <a:r>
              <a:rPr lang="ru-RU" sz="1600" dirty="0"/>
              <a:t>Принятые меры охраны исчезающего вида обеспечили </a:t>
            </a:r>
            <a:r>
              <a:rPr lang="ru-RU" sz="1600" dirty="0" smtClean="0"/>
              <a:t>восстановление </a:t>
            </a:r>
            <a:r>
              <a:rPr lang="ru-RU" sz="1600" dirty="0"/>
              <a:t>численности кулана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С 1956 г. его поголовье стало увеличиваться: в 1957 </a:t>
            </a:r>
            <a:r>
              <a:rPr lang="ru-RU" sz="1600" dirty="0" smtClean="0"/>
              <a:t>г. в </a:t>
            </a:r>
            <a:r>
              <a:rPr lang="ru-RU" sz="1600" dirty="0" err="1"/>
              <a:t>Бадхызе</a:t>
            </a:r>
            <a:r>
              <a:rPr lang="ru-RU" sz="1600" dirty="0"/>
              <a:t> оно насчитывало уже </a:t>
            </a:r>
            <a:endParaRPr lang="ru-RU" sz="1600" dirty="0" smtClean="0"/>
          </a:p>
          <a:p>
            <a:pPr algn="just"/>
            <a:r>
              <a:rPr lang="ru-RU" sz="1600" dirty="0" smtClean="0"/>
              <a:t>592 </a:t>
            </a:r>
            <a:r>
              <a:rPr lang="ru-RU" sz="1600" dirty="0"/>
              <a:t>особи, в 1959 г.— до 800, а к 1980 г,— 2000 голов.</a:t>
            </a:r>
          </a:p>
          <a:p>
            <a:pPr algn="just"/>
            <a:r>
              <a:rPr lang="ru-RU" sz="1600" dirty="0"/>
              <a:t>С 1953 г. 8 куланов были переправлены в заповедник </a:t>
            </a:r>
            <a:r>
              <a:rPr lang="ru-RU" sz="1600" dirty="0" err="1"/>
              <a:t>Барсакельмес</a:t>
            </a:r>
            <a:r>
              <a:rPr lang="ru-RU" sz="1600" dirty="0"/>
              <a:t> на острове </a:t>
            </a:r>
            <a:r>
              <a:rPr lang="ru-RU" sz="1600" dirty="0" smtClean="0"/>
              <a:t>в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Аральском море и выпущены там. Через 3—4 года стадо куланов заметно выросло, </a:t>
            </a:r>
            <a:endParaRPr lang="ru-RU" sz="1600" dirty="0" smtClean="0"/>
          </a:p>
          <a:p>
            <a:pPr algn="just"/>
            <a:r>
              <a:rPr lang="ru-RU" sz="1600" dirty="0" smtClean="0"/>
              <a:t>а </a:t>
            </a:r>
            <a:r>
              <a:rPr lang="ru-RU" sz="1600" dirty="0"/>
              <a:t>к 1980 г. в нем было около 200 голов. Однако в 1981 г. в связи с усыханием </a:t>
            </a:r>
            <a:endParaRPr lang="ru-RU" sz="1600" dirty="0" smtClean="0"/>
          </a:p>
          <a:p>
            <a:pPr algn="just"/>
            <a:r>
              <a:rPr lang="ru-RU" sz="1600" dirty="0" smtClean="0"/>
              <a:t>Аральского </a:t>
            </a:r>
            <a:r>
              <a:rPr lang="ru-RU" sz="1600" dirty="0"/>
              <a:t>моря и повышением солености воды условия обитания этих животных </a:t>
            </a:r>
            <a:endParaRPr lang="ru-RU" sz="1600" dirty="0" smtClean="0"/>
          </a:p>
          <a:p>
            <a:pPr algn="just"/>
            <a:r>
              <a:rPr lang="ru-RU" sz="1600" dirty="0" smtClean="0"/>
              <a:t>ухудшились </a:t>
            </a:r>
            <a:r>
              <a:rPr lang="ru-RU" sz="1600" dirty="0"/>
              <a:t>и поголовье их стало сокращаться. Тогда куланы были вывезены </a:t>
            </a:r>
            <a:r>
              <a:rPr lang="ru-RU" sz="1600" dirty="0" smtClean="0"/>
              <a:t>с </a:t>
            </a:r>
            <a:r>
              <a:rPr lang="ru-RU" sz="1600" dirty="0"/>
              <a:t>острова </a:t>
            </a:r>
            <a:r>
              <a:rPr lang="ru-RU" sz="1600" dirty="0" smtClean="0"/>
              <a:t>и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заповедник утратил свое бывшее </a:t>
            </a:r>
            <a:r>
              <a:rPr lang="ru-RU" sz="1600" dirty="0" smtClean="0"/>
              <a:t>значение. К </a:t>
            </a:r>
            <a:r>
              <a:rPr lang="ru-RU" sz="1600" dirty="0"/>
              <a:t>1984 г. численность куланов в РФ </a:t>
            </a:r>
            <a:endParaRPr lang="ru-RU" sz="1600" dirty="0" smtClean="0"/>
          </a:p>
          <a:p>
            <a:pPr algn="just"/>
            <a:r>
              <a:rPr lang="ru-RU" sz="1600" dirty="0" smtClean="0"/>
              <a:t>достигла </a:t>
            </a:r>
            <a:r>
              <a:rPr lang="ru-RU" sz="1600" dirty="0"/>
              <a:t>2200 голов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А за пределами нашей страны эти животные сохранились лишь </a:t>
            </a:r>
            <a:r>
              <a:rPr lang="ru-RU" sz="1600" dirty="0" smtClean="0"/>
              <a:t>на </a:t>
            </a:r>
            <a:r>
              <a:rPr lang="ru-RU" sz="1600" dirty="0"/>
              <a:t>небольших участках 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Непале, Индии, Афганистане и Иране.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57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pan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923"/>
            <a:ext cx="4104456" cy="5376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8167" y="131414"/>
            <a:ext cx="514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Женьшень настоящий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25465" cy="487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14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24003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Сбор молодых корней дикорастущего женьшеня массой менее 10 г не разрешен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Выкапывать следует только те растения, которые в данном году плодоносят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Ни в коем случае нельзя выкапывать молодые растения, так как они не </a:t>
            </a:r>
            <a:endParaRPr lang="ru-RU" dirty="0" smtClean="0"/>
          </a:p>
          <a:p>
            <a:r>
              <a:rPr lang="ru-RU" dirty="0" smtClean="0"/>
              <a:t>представляют </a:t>
            </a:r>
            <a:r>
              <a:rPr lang="ru-RU" dirty="0"/>
              <a:t>лекарственной ценности. Плоды женьшеня собирают и </a:t>
            </a:r>
            <a:r>
              <a:rPr lang="ru-RU" dirty="0" smtClean="0"/>
              <a:t>заделывают</a:t>
            </a:r>
          </a:p>
          <a:p>
            <a:r>
              <a:rPr lang="ru-RU" dirty="0" smtClean="0"/>
              <a:t> </a:t>
            </a:r>
            <a:r>
              <a:rPr lang="ru-RU" dirty="0"/>
              <a:t>в почву на глубину 4-5 </a:t>
            </a:r>
            <a:r>
              <a:rPr lang="ru-RU" dirty="0" smtClean="0"/>
              <a:t>см. Женьшень </a:t>
            </a:r>
            <a:r>
              <a:rPr lang="ru-RU" dirty="0"/>
              <a:t>включен в Красную Книгу РФ. </a:t>
            </a:r>
            <a:endParaRPr lang="ru-RU" dirty="0" smtClean="0"/>
          </a:p>
          <a:p>
            <a:r>
              <a:rPr lang="ru-RU" dirty="0" smtClean="0"/>
              <a:t>Лимитирующие </a:t>
            </a:r>
            <a:r>
              <a:rPr lang="ru-RU" dirty="0"/>
              <a:t>факторы восстановления популяции женьшеня помимо </a:t>
            </a:r>
            <a:endParaRPr lang="ru-RU" dirty="0" smtClean="0"/>
          </a:p>
          <a:p>
            <a:r>
              <a:rPr lang="ru-RU" dirty="0" smtClean="0"/>
              <a:t>неумеренных </a:t>
            </a:r>
            <a:r>
              <a:rPr lang="ru-RU" dirty="0"/>
              <a:t>заготовок — низкая семенная продуктивность, медленное </a:t>
            </a:r>
            <a:r>
              <a:rPr lang="ru-RU" dirty="0" smtClean="0"/>
              <a:t>развитие</a:t>
            </a:r>
          </a:p>
          <a:p>
            <a:r>
              <a:rPr lang="ru-RU" dirty="0" smtClean="0"/>
              <a:t> </a:t>
            </a:r>
            <a:r>
              <a:rPr lang="ru-RU" dirty="0"/>
              <a:t>сеянцев, лесные пожары и нарушение лесной подстилки. Для </a:t>
            </a:r>
            <a:r>
              <a:rPr lang="ru-RU" dirty="0" smtClean="0"/>
              <a:t>восстановления</a:t>
            </a:r>
          </a:p>
          <a:p>
            <a:r>
              <a:rPr lang="ru-RU" dirty="0" smtClean="0"/>
              <a:t> </a:t>
            </a:r>
            <a:r>
              <a:rPr lang="ru-RU" dirty="0"/>
              <a:t>популяции дикорастущего женьшеня необходимо введение длительного запрета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его заготовку в ряде районов и </a:t>
            </a:r>
            <a:r>
              <a:rPr lang="ru-RU" dirty="0" err="1"/>
              <a:t>реинтродукция</a:t>
            </a:r>
            <a:r>
              <a:rPr lang="ru-RU" dirty="0" smtClean="0"/>
              <a:t>.</a:t>
            </a:r>
          </a:p>
          <a:p>
            <a:r>
              <a:rPr lang="ru-RU" dirty="0"/>
              <a:t>Культивирование женьшеня начали в Корее еще в I в. до н. э., </a:t>
            </a:r>
            <a:endParaRPr lang="ru-RU" dirty="0" smtClean="0"/>
          </a:p>
          <a:p>
            <a:r>
              <a:rPr lang="ru-RU" dirty="0" smtClean="0"/>
              <a:t>чуть </a:t>
            </a:r>
            <a:r>
              <a:rPr lang="ru-RU" dirty="0"/>
              <a:t>позже его начали культивировать и в Китае. Русские поселенцы </a:t>
            </a:r>
            <a:r>
              <a:rPr lang="ru-RU" dirty="0" smtClean="0"/>
              <a:t>начали</a:t>
            </a:r>
          </a:p>
          <a:p>
            <a:r>
              <a:rPr lang="ru-RU" dirty="0" smtClean="0"/>
              <a:t> </a:t>
            </a:r>
            <a:r>
              <a:rPr lang="ru-RU" dirty="0"/>
              <a:t>культивировать женьшень с начала заселения Приморского края. </a:t>
            </a:r>
            <a:r>
              <a:rPr lang="ru-RU" dirty="0" smtClean="0"/>
              <a:t>Промышленное</a:t>
            </a:r>
          </a:p>
          <a:p>
            <a:r>
              <a:rPr lang="ru-RU" dirty="0" smtClean="0"/>
              <a:t> </a:t>
            </a:r>
            <a:r>
              <a:rPr lang="ru-RU" dirty="0"/>
              <a:t>выращивание женьшеня в Приморье начал пионер освоения края М. И. Янковский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 сожалению, после революции эту работу пришлось начинать заново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Одно из известных отечественных хозяйств — основанный в 1961 году </a:t>
            </a:r>
            <a:r>
              <a:rPr lang="ru-RU" dirty="0" smtClean="0"/>
              <a:t>приморский</a:t>
            </a:r>
          </a:p>
          <a:p>
            <a:r>
              <a:rPr lang="ru-RU" dirty="0" smtClean="0"/>
              <a:t> </a:t>
            </a:r>
            <a:r>
              <a:rPr lang="ru-RU" dirty="0"/>
              <a:t>специализированный совхоз "Женьшень" (с. </a:t>
            </a:r>
            <a:r>
              <a:rPr lang="ru-RU" dirty="0" err="1"/>
              <a:t>Староварваровка</a:t>
            </a:r>
            <a:r>
              <a:rPr lang="ru-RU" dirty="0"/>
              <a:t> </a:t>
            </a:r>
            <a:r>
              <a:rPr lang="ru-RU" dirty="0" err="1"/>
              <a:t>Анучинского</a:t>
            </a:r>
            <a:r>
              <a:rPr lang="ru-RU" dirty="0"/>
              <a:t> р-на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Успешно выращивали женьшень и в других регионах — в южной Сибири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 европейской части России.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9855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6030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Подснежник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Кавказкий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 descr="galanthus-caucasicus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8534"/>
            <a:ext cx="8280920" cy="5556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396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9" y="764704"/>
            <a:ext cx="850112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Травянистый эфемероидный многолетник до 20 см высоты. </a:t>
            </a:r>
            <a:endParaRPr lang="ru-RU" sz="2200" dirty="0" smtClean="0"/>
          </a:p>
          <a:p>
            <a:r>
              <a:rPr lang="ru-RU" sz="2200" dirty="0" smtClean="0"/>
              <a:t>Надземная </a:t>
            </a:r>
            <a:r>
              <a:rPr lang="ru-RU" sz="2200" dirty="0"/>
              <a:t>часть представлена двумя плоскими листьями</a:t>
            </a:r>
            <a:r>
              <a:rPr lang="ru-RU" sz="2200" dirty="0" smtClean="0"/>
              <a:t>,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покрытыми восковым налетом, окружающими цветонос, несущий </a:t>
            </a:r>
            <a:endParaRPr lang="ru-RU" sz="2200" dirty="0" smtClean="0"/>
          </a:p>
          <a:p>
            <a:r>
              <a:rPr lang="ru-RU" sz="2200" dirty="0" smtClean="0"/>
              <a:t>одиночный </a:t>
            </a:r>
            <a:r>
              <a:rPr lang="ru-RU" sz="2200" dirty="0"/>
              <a:t>поникающий цветок белого цвета. Наружные лепестки </a:t>
            </a:r>
            <a:endParaRPr lang="ru-RU" sz="2200" dirty="0" smtClean="0"/>
          </a:p>
          <a:p>
            <a:r>
              <a:rPr lang="ru-RU" sz="2200" dirty="0" smtClean="0"/>
              <a:t>достигают </a:t>
            </a:r>
            <a:r>
              <a:rPr lang="ru-RU" sz="2200" dirty="0"/>
              <a:t>2,5 см длины, внутренние вдвое короче, с неглубокой выемкой </a:t>
            </a:r>
            <a:r>
              <a:rPr lang="ru-RU" sz="2200" dirty="0" smtClean="0"/>
              <a:t>и </a:t>
            </a:r>
            <a:r>
              <a:rPr lang="ru-RU" sz="2200" dirty="0"/>
              <a:t>зеленым пятном почковидно-сердцевидной формы. Плод </a:t>
            </a:r>
            <a:r>
              <a:rPr lang="ru-RU" sz="2200" dirty="0" smtClean="0"/>
              <a:t>– мясистая </a:t>
            </a:r>
            <a:r>
              <a:rPr lang="ru-RU" sz="2200" dirty="0"/>
              <a:t>коробочка с семенами, снабженными сочными придатками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Семена распространяются муравьями.</a:t>
            </a:r>
            <a:br>
              <a:rPr lang="ru-RU" sz="2200" dirty="0"/>
            </a:br>
            <a:r>
              <a:rPr lang="ru-RU" sz="2200" dirty="0"/>
              <a:t>Распространён на Западном и Восточном Кавказе, в Северном </a:t>
            </a:r>
            <a:r>
              <a:rPr lang="ru-RU" sz="2200" dirty="0" smtClean="0"/>
              <a:t>Иране,</a:t>
            </a:r>
          </a:p>
          <a:p>
            <a:r>
              <a:rPr lang="ru-RU" sz="2200" dirty="0" smtClean="0"/>
              <a:t> </a:t>
            </a:r>
            <a:r>
              <a:rPr lang="ru-RU" sz="2200" dirty="0"/>
              <a:t>на Ставропольской возвышенности, на </a:t>
            </a:r>
            <a:r>
              <a:rPr lang="ru-RU" sz="2200" dirty="0" err="1"/>
              <a:t>Кавминводах</a:t>
            </a:r>
            <a:r>
              <a:rPr lang="ru-RU" sz="2200" dirty="0"/>
              <a:t>. Растёт в </a:t>
            </a:r>
            <a:endParaRPr lang="ru-RU" sz="2200" dirty="0" smtClean="0"/>
          </a:p>
          <a:p>
            <a:r>
              <a:rPr lang="ru-RU" sz="2200" dirty="0" smtClean="0"/>
              <a:t>широколиственных </a:t>
            </a:r>
            <a:r>
              <a:rPr lang="ru-RU" sz="2200" dirty="0"/>
              <a:t>лесах.</a:t>
            </a:r>
            <a:br>
              <a:rPr lang="ru-RU" sz="2200" dirty="0"/>
            </a:br>
            <a:r>
              <a:rPr lang="ru-RU" sz="2200" dirty="0"/>
              <a:t>Вид занесён в Красную книгу РСФСР (1988).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7064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674766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Природа - слово самое простое,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в нем весь мир 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огромный и живой: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Леса и реки, горы и озера, 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Сиянье солнца и морской прибой...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в этом слове 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Птиц весенних пенье, 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Осенних листьев горький аромат, 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Лугов медовых летнее цветенье,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Зимы холодной тихий снегопад;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Поля колосьев полных зрелых зерен, 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Садов зеленых спелые плоды, 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Все, что дают нам земли, реки, море,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Все, что берем мы у природы </a:t>
            </a:r>
            <a:r>
              <a:rPr lang="ru-RU" sz="2400" dirty="0">
                <a:solidFill>
                  <a:srgbClr val="FF0000"/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я и ты.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Богаты у природы закрома,</a:t>
            </a:r>
            <a:b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Неисчерпаема неведомая сила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4800" dirty="0"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38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0"/>
            <a:ext cx="70299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все это природа отдала нам - людям,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 одном лишь попросила: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Берите, мне не жалко,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Все мое пусть станет вашим,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берегите, приумножайте,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Детям сохраните,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Разумно тратьте - не на годы на века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Дар этот я вам в руки отдала</a:t>
            </a:r>
            <a:r>
              <a:rPr lang="ru-RU" sz="2400" b="1" dirty="0">
                <a:latin typeface="Calibri"/>
                <a:ea typeface="Times New Roman" pitchFamily="18" charset="0"/>
                <a:cs typeface="Arial" pitchFamily="34" charset="0"/>
              </a:rPr>
              <a:t>…»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Нет ничего прекрасней и чудесней,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Чем мир природы </a:t>
            </a:r>
            <a:r>
              <a:rPr lang="ru-RU" sz="2400" b="1" dirty="0"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светлый и большой,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Такой неповторимый, разный, вечный,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Как вечен во Вселенной путь Земной.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Давайте, люди сохраним весь этот мир, 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Мы часть его, рожденные им дети,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Такого нет нигде, не будет никогда</a:t>
            </a:r>
            <a:b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только мы за этот мир в ответе.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(АВТОР неизвестен)</a:t>
            </a:r>
            <a:endParaRPr lang="ru-RU" sz="24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00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14-1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050" y="5661248"/>
            <a:ext cx="8717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"Охранять природу - значит, охранять Родину".</a:t>
            </a:r>
          </a:p>
          <a:p>
            <a:pPr algn="ctr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М. Пришвин</a:t>
            </a:r>
          </a:p>
        </p:txBody>
      </p:sp>
    </p:spTree>
    <p:extLst>
      <p:ext uri="{BB962C8B-B14F-4D97-AF65-F5344CB8AC3E}">
        <p14:creationId xmlns="" xmlns:p14="http://schemas.microsoft.com/office/powerpoint/2010/main" val="36759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</a:rPr>
              <a:t>На сегодняшний день в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Красную книгу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 уже занесено огромное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количество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видов животных. Опасность угрожает многим еще свободно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обитающим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в лесах и морях нашим «братьям меньшим».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</a:rPr>
              <a:t>	 Не все животные одинакового страдают от человеческой деятельности. 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Одни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вполне благополучны, некоторые процветают — появился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даже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такой научный термин — виды победители, тогда как другие 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оказались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в самом бедственном положении.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моей работе приведен перечень, в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который включены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</a:rPr>
              <a:t>редкие и исчезающие животные России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,  по незнанию они могут стать </a:t>
            </a: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объектами </a:t>
            </a:r>
            <a:r>
              <a:rPr lang="ru-RU" sz="2400" dirty="0">
                <a:latin typeface="Arial" pitchFamily="34" charset="0"/>
                <a:ea typeface="Times New Roman" pitchFamily="18" charset="0"/>
              </a:rPr>
              <a:t>спортивно-любительских охот человека.</a:t>
            </a:r>
            <a:endParaRPr lang="ru-RU" sz="2000" dirty="0">
              <a:latin typeface="Arial" pitchFamily="34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59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04664"/>
            <a:ext cx="3866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Амурский тигр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Администратор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889"/>
            <a:ext cx="9144000" cy="5722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03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7480672" y="2420888"/>
            <a:ext cx="9958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9074"/>
            <a:ext cx="9217024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</a:t>
            </a:r>
            <a:r>
              <a:rPr lang="ru-RU" sz="1700" dirty="0"/>
              <a:t>ТАТУС. Исчезающие виды (I категория)</a:t>
            </a:r>
            <a:endParaRPr lang="en-US" sz="1700" dirty="0"/>
          </a:p>
          <a:p>
            <a:pPr algn="just"/>
            <a:r>
              <a:rPr lang="en-US" sz="1700" dirty="0"/>
              <a:t>      </a:t>
            </a:r>
            <a:r>
              <a:rPr lang="ru-RU" sz="1700" dirty="0"/>
              <a:t>В фауне Приморья тигр занимает особое место. </a:t>
            </a:r>
            <a:r>
              <a:rPr lang="ru-RU" sz="1700" dirty="0" smtClean="0"/>
              <a:t>Это </a:t>
            </a:r>
            <a:r>
              <a:rPr lang="ru-RU" sz="1700" dirty="0"/>
              <a:t>самое северное местообитание тигра в мире. </a:t>
            </a:r>
            <a:r>
              <a:rPr lang="ru-RU" sz="1700" dirty="0" smtClean="0"/>
              <a:t>Крупнейший </a:t>
            </a:r>
            <a:r>
              <a:rPr lang="ru-RU" sz="1700" dirty="0"/>
              <a:t>резерват вида в нашей стране Сихотэ-Алинский заповедник.</a:t>
            </a:r>
          </a:p>
          <a:p>
            <a:pPr algn="just"/>
            <a:r>
              <a:rPr lang="ru-RU" sz="1700" dirty="0"/>
              <a:t> В 1978 г. было учтено около 200 особей, из них 8 - 10 в Сихотэ-Алинском заповеднике</a:t>
            </a:r>
          </a:p>
          <a:p>
            <a:pPr algn="just"/>
            <a:r>
              <a:rPr lang="ru-RU" sz="1700" dirty="0"/>
              <a:t> и около 15 взрослых тигров в Лазовском заповеднике.</a:t>
            </a:r>
          </a:p>
          <a:p>
            <a:pPr algn="just"/>
            <a:r>
              <a:rPr lang="ru-RU" sz="1700" dirty="0"/>
              <a:t> Чаще встречается в западных и северных районах Приморского края. </a:t>
            </a:r>
          </a:p>
          <a:p>
            <a:pPr algn="just"/>
            <a:r>
              <a:rPr lang="ru-RU" sz="1700" dirty="0"/>
              <a:t>Для тигров особенно благоприятны кедрово-широколиственные леса в долинах </a:t>
            </a:r>
          </a:p>
          <a:p>
            <a:pPr algn="just"/>
            <a:r>
              <a:rPr lang="ru-RU" sz="1700" dirty="0"/>
              <a:t>и на горных склонах по среднему течению рек, стекающих к морю, где расчлененный</a:t>
            </a:r>
          </a:p>
          <a:p>
            <a:pPr algn="just"/>
            <a:r>
              <a:rPr lang="ru-RU" sz="1700" dirty="0"/>
              <a:t> рельеф и встречаются скальные массивы. </a:t>
            </a:r>
          </a:p>
          <a:p>
            <a:pPr algn="just"/>
            <a:r>
              <a:rPr lang="ru-RU" sz="1700" dirty="0"/>
              <a:t>      Тигр сильный и ловкий хищник, обладает умением </a:t>
            </a:r>
            <a:r>
              <a:rPr lang="ru-RU" sz="1700" dirty="0" smtClean="0"/>
              <a:t>выслеживать </a:t>
            </a:r>
            <a:r>
              <a:rPr lang="ru-RU" sz="1700" dirty="0"/>
              <a:t>добычу и врага и с внезапностью, и без промаха, </a:t>
            </a:r>
            <a:r>
              <a:rPr lang="ru-RU" sz="1700" dirty="0" smtClean="0"/>
              <a:t>нападать </a:t>
            </a:r>
            <a:r>
              <a:rPr lang="ru-RU" sz="1700" dirty="0"/>
              <a:t>на него. Основа питания - кабан, изюбрь, пятнистый олень. </a:t>
            </a:r>
            <a:r>
              <a:rPr lang="ru-RU" sz="1700" dirty="0" smtClean="0"/>
              <a:t>Впрочем </a:t>
            </a:r>
            <a:r>
              <a:rPr lang="ru-RU" sz="1700" dirty="0"/>
              <a:t>не всегда тигр охотится на копытных. Добывает он и медведей. </a:t>
            </a:r>
          </a:p>
          <a:p>
            <a:pPr algn="just"/>
            <a:r>
              <a:rPr lang="ru-RU" sz="1700" dirty="0"/>
              <a:t>Сила тигра необычайна. Взяв за загривок </a:t>
            </a:r>
            <a:r>
              <a:rPr lang="ru-RU" sz="1700" dirty="0" smtClean="0"/>
              <a:t>жертву, громадная </a:t>
            </a:r>
            <a:r>
              <a:rPr lang="ru-RU" sz="1700" dirty="0"/>
              <a:t>кошка без труда поднимает кабана, изюбря, </a:t>
            </a:r>
            <a:r>
              <a:rPr lang="ru-RU" sz="1700" dirty="0" smtClean="0"/>
              <a:t>волоком </a:t>
            </a:r>
            <a:r>
              <a:rPr lang="ru-RU" sz="1700" dirty="0"/>
              <a:t>тащит корову, лошадь. В поисках добычи тигр </a:t>
            </a:r>
            <a:r>
              <a:rPr lang="ru-RU" sz="1700" dirty="0" smtClean="0"/>
              <a:t>может </a:t>
            </a:r>
            <a:r>
              <a:rPr lang="ru-RU" sz="1700" dirty="0"/>
              <a:t>пройти за сутки 80-100 км. Обыкновенно он двигается шагом, величина шага до80 см. </a:t>
            </a:r>
          </a:p>
          <a:p>
            <a:pPr algn="just"/>
            <a:r>
              <a:rPr lang="ru-RU" sz="1700" dirty="0"/>
              <a:t>Ступает задней лапой в след передней. Во время преследования добычи прыжки иногда </a:t>
            </a:r>
          </a:p>
          <a:p>
            <a:pPr algn="just"/>
            <a:r>
              <a:rPr lang="ru-RU" sz="1700" dirty="0"/>
              <a:t>достигают 5-7 м. Около убитого животного тигр проводит до трех суток, а затем оставляет </a:t>
            </a:r>
            <a:r>
              <a:rPr lang="ru-RU" sz="1700" dirty="0" smtClean="0"/>
              <a:t>его, даже </a:t>
            </a:r>
            <a:r>
              <a:rPr lang="ru-RU" sz="1700" dirty="0"/>
              <a:t>если жертва осталась наполовину </a:t>
            </a:r>
            <a:r>
              <a:rPr lang="ru-RU" sz="1700" dirty="0" smtClean="0"/>
              <a:t>нетронутой. Зимние </a:t>
            </a:r>
            <a:r>
              <a:rPr lang="ru-RU" sz="1700" dirty="0"/>
              <a:t>морозы до -30° тигры переносят довольно легко. </a:t>
            </a:r>
            <a:r>
              <a:rPr lang="ru-RU" sz="1700" dirty="0" smtClean="0"/>
              <a:t> В </a:t>
            </a:r>
            <a:r>
              <a:rPr lang="ru-RU" sz="1700" dirty="0"/>
              <a:t>ясные лунные ночи эти кошки любят кататься по снегу или</a:t>
            </a:r>
          </a:p>
          <a:p>
            <a:pPr algn="just"/>
            <a:r>
              <a:rPr lang="ru-RU" sz="1700" dirty="0"/>
              <a:t> валяться в сугробах на лесных полянах. Они охотно и прекрасно плавают. </a:t>
            </a:r>
          </a:p>
          <a:p>
            <a:pPr algn="just"/>
            <a:r>
              <a:rPr lang="ru-RU" sz="1700" dirty="0"/>
              <a:t>Тигры очень осторожны, увидеть их достаточно сложно. Даже при встречах </a:t>
            </a:r>
            <a:r>
              <a:rPr lang="ru-RU" sz="1700" dirty="0" smtClean="0"/>
              <a:t>вплотную </a:t>
            </a:r>
            <a:r>
              <a:rPr lang="ru-RU" sz="1700" dirty="0"/>
              <a:t>зверь отходит. Предпочитая оставаться незамеченным. Только потом, по следам, </a:t>
            </a:r>
            <a:r>
              <a:rPr lang="ru-RU" sz="1700" dirty="0" smtClean="0"/>
              <a:t>вдруг </a:t>
            </a:r>
            <a:r>
              <a:rPr lang="ru-RU" sz="1700" dirty="0"/>
              <a:t>выясняется, что зверь был совсем рядом. Такой скрытности помогают мягкие и ловкие</a:t>
            </a:r>
          </a:p>
          <a:p>
            <a:pPr algn="just"/>
            <a:r>
              <a:rPr lang="ru-RU" sz="1700" dirty="0"/>
              <a:t> кошачьи движения.  Движется зверь совершенно неслышно. </a:t>
            </a:r>
          </a:p>
          <a:p>
            <a:pPr algn="just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600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Леопард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дминистратор\Desktop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4628930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01" y="25686"/>
            <a:ext cx="3923928" cy="3410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images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52" y="3789040"/>
            <a:ext cx="4096278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59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440405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/>
              <a:t>Единственный из леопардов, обитающих в </a:t>
            </a:r>
            <a:r>
              <a:rPr lang="ru-RU" sz="1700" dirty="0" smtClean="0"/>
              <a:t>России, самый </a:t>
            </a:r>
            <a:r>
              <a:rPr lang="ru-RU" sz="1700" dirty="0"/>
              <a:t>северный и, к сожалению, </a:t>
            </a:r>
            <a:endParaRPr lang="ru-RU" sz="1700" dirty="0" smtClean="0"/>
          </a:p>
          <a:p>
            <a:r>
              <a:rPr lang="ru-RU" sz="1700" dirty="0" smtClean="0"/>
              <a:t>исчезающий </a:t>
            </a:r>
            <a:r>
              <a:rPr lang="ru-RU" sz="1700" dirty="0"/>
              <a:t>подвид. </a:t>
            </a:r>
            <a:r>
              <a:rPr lang="ru-RU" sz="1700" dirty="0" smtClean="0"/>
              <a:t>От </a:t>
            </a:r>
            <a:r>
              <a:rPr lang="ru-RU" sz="1700" dirty="0"/>
              <a:t>своих тропических собратьев он отличается </a:t>
            </a:r>
            <a:endParaRPr lang="ru-RU" sz="1700" dirty="0" smtClean="0"/>
          </a:p>
          <a:p>
            <a:r>
              <a:rPr lang="ru-RU" sz="1700" dirty="0" smtClean="0"/>
              <a:t>густым </a:t>
            </a:r>
            <a:r>
              <a:rPr lang="ru-RU" sz="1700" dirty="0"/>
              <a:t>длинным мехом, </a:t>
            </a:r>
            <a:r>
              <a:rPr lang="ru-RU" sz="1700" dirty="0" smtClean="0"/>
              <a:t>особенно </a:t>
            </a:r>
            <a:r>
              <a:rPr lang="ru-RU" sz="1700" dirty="0"/>
              <a:t>заметным в зимнем наряде. </a:t>
            </a:r>
            <a:endParaRPr lang="ru-RU" sz="1700" dirty="0" smtClean="0"/>
          </a:p>
          <a:p>
            <a:r>
              <a:rPr lang="ru-RU" sz="1700" dirty="0" smtClean="0"/>
              <a:t>Дальневосточный </a:t>
            </a:r>
            <a:r>
              <a:rPr lang="ru-RU" sz="1700" dirty="0"/>
              <a:t>леопард занесен в Красную книгу России, </a:t>
            </a:r>
            <a:endParaRPr lang="ru-RU" sz="1700" dirty="0" smtClean="0"/>
          </a:p>
          <a:p>
            <a:r>
              <a:rPr lang="ru-RU" sz="1700" dirty="0" smtClean="0"/>
              <a:t>Международную </a:t>
            </a:r>
            <a:r>
              <a:rPr lang="ru-RU" sz="1700" dirty="0"/>
              <a:t>Красную книгу (МСОП) и внесен в Приложение 1 Конвенции СИТЕС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Помимо дальневосточного еще семь подвидов леопардов занесены в </a:t>
            </a:r>
            <a:r>
              <a:rPr lang="ru-RU" sz="1700" dirty="0" smtClean="0"/>
              <a:t>Международную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Красную книгу - китайский, цейлонский, яванский, персидский, южно-арабский, </a:t>
            </a:r>
            <a:endParaRPr lang="ru-RU" sz="1700" dirty="0" smtClean="0"/>
          </a:p>
          <a:p>
            <a:r>
              <a:rPr lang="ru-RU" sz="1700" dirty="0" smtClean="0"/>
              <a:t>северо-африканский </a:t>
            </a:r>
            <a:r>
              <a:rPr lang="ru-RU" sz="1700" dirty="0"/>
              <a:t>и анатолийский. В переводе с латыни слово «</a:t>
            </a:r>
            <a:r>
              <a:rPr lang="ru-RU" sz="1700" dirty="0" err="1"/>
              <a:t>лео</a:t>
            </a:r>
            <a:r>
              <a:rPr lang="ru-RU" sz="1700" dirty="0"/>
              <a:t> </a:t>
            </a:r>
            <a:r>
              <a:rPr lang="ru-RU" sz="1700" dirty="0" err="1"/>
              <a:t>пардус</a:t>
            </a:r>
            <a:r>
              <a:rPr lang="ru-RU" sz="1700" dirty="0" smtClean="0"/>
              <a:t>»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означает «лев пятнистый» и сейчас к этому роду (</a:t>
            </a:r>
            <a:r>
              <a:rPr lang="ru-RU" sz="1700" dirty="0" err="1"/>
              <a:t>Leopardus</a:t>
            </a:r>
            <a:r>
              <a:rPr lang="ru-RU" sz="1700" dirty="0"/>
              <a:t>) относят диких кошек </a:t>
            </a:r>
            <a:endParaRPr lang="ru-RU" sz="1700" dirty="0" smtClean="0"/>
          </a:p>
          <a:p>
            <a:r>
              <a:rPr lang="ru-RU" sz="1700" dirty="0" smtClean="0"/>
              <a:t>меньшего </a:t>
            </a:r>
            <a:r>
              <a:rPr lang="ru-RU" sz="1700" dirty="0"/>
              <a:t>размера – </a:t>
            </a:r>
            <a:r>
              <a:rPr lang="ru-RU" sz="1700" dirty="0" err="1"/>
              <a:t>онцилл</a:t>
            </a:r>
            <a:r>
              <a:rPr lang="ru-RU" sz="1700" dirty="0"/>
              <a:t> и оцелотов, а собственно леопард относится к </a:t>
            </a:r>
            <a:r>
              <a:rPr lang="ru-RU" sz="1700" dirty="0" smtClean="0"/>
              <a:t>роду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«пантера» вместе с ближайшими более крупными родственниками – тиграми</a:t>
            </a:r>
            <a:r>
              <a:rPr lang="ru-RU" sz="1700" dirty="0" smtClean="0"/>
              <a:t>,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львами и ягуарами. Леопард. или правильнее «пятнистая пантера</a:t>
            </a:r>
            <a:r>
              <a:rPr lang="ru-RU" sz="1700" dirty="0" smtClean="0"/>
              <a:t>»(</a:t>
            </a:r>
            <a:r>
              <a:rPr lang="ru-RU" sz="1700" dirty="0" err="1"/>
              <a:t>Panthera</a:t>
            </a:r>
            <a:r>
              <a:rPr lang="ru-RU" sz="1700" dirty="0"/>
              <a:t> </a:t>
            </a:r>
            <a:r>
              <a:rPr lang="ru-RU" sz="1700" dirty="0" err="1"/>
              <a:t>pardus</a:t>
            </a:r>
            <a:r>
              <a:rPr lang="ru-RU" sz="1700" dirty="0"/>
              <a:t>,) </a:t>
            </a:r>
            <a:endParaRPr lang="ru-RU" sz="1700" dirty="0" smtClean="0"/>
          </a:p>
          <a:p>
            <a:pPr marL="285750" indent="-285750">
              <a:buFontTx/>
              <a:buChar char="-"/>
            </a:pPr>
            <a:r>
              <a:rPr lang="ru-RU" sz="1700" dirty="0" smtClean="0"/>
              <a:t>один </a:t>
            </a:r>
            <a:r>
              <a:rPr lang="ru-RU" sz="1700" dirty="0"/>
              <a:t>из самых распространенных и известных хищников </a:t>
            </a:r>
            <a:r>
              <a:rPr lang="ru-RU" sz="1700" dirty="0" smtClean="0"/>
              <a:t>обычно </a:t>
            </a:r>
            <a:r>
              <a:rPr lang="ru-RU" sz="1700" dirty="0"/>
              <a:t>субтропических, </a:t>
            </a:r>
            <a:endParaRPr lang="ru-RU" sz="1700" dirty="0" smtClean="0"/>
          </a:p>
          <a:p>
            <a:pPr marL="285750" indent="-285750">
              <a:buFontTx/>
              <a:buChar char="-"/>
            </a:pPr>
            <a:r>
              <a:rPr lang="ru-RU" sz="1700" dirty="0" smtClean="0"/>
              <a:t>тропических </a:t>
            </a:r>
            <a:r>
              <a:rPr lang="ru-RU" sz="1700" dirty="0"/>
              <a:t>и экваториальных </a:t>
            </a:r>
            <a:r>
              <a:rPr lang="ru-RU" sz="1700" dirty="0" smtClean="0"/>
              <a:t>поясов. Восточного </a:t>
            </a:r>
            <a:r>
              <a:rPr lang="ru-RU" sz="1700" dirty="0"/>
              <a:t>полушария планеты. </a:t>
            </a:r>
            <a:endParaRPr lang="ru-RU" sz="1700" dirty="0" smtClean="0"/>
          </a:p>
          <a:p>
            <a:r>
              <a:rPr lang="ru-RU" sz="1700" dirty="0" smtClean="0"/>
              <a:t>В </a:t>
            </a:r>
            <a:r>
              <a:rPr lang="ru-RU" sz="1700" dirty="0"/>
              <a:t>мире насчитывается 35 подвидов </a:t>
            </a:r>
            <a:r>
              <a:rPr lang="ru-RU" sz="1700" dirty="0" smtClean="0"/>
              <a:t>леопардов, отличающихся </a:t>
            </a:r>
            <a:r>
              <a:rPr lang="ru-RU" sz="1700" dirty="0"/>
              <a:t>друг от друга </a:t>
            </a:r>
            <a:r>
              <a:rPr lang="ru-RU" sz="1700" dirty="0" smtClean="0"/>
              <a:t>главным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образом окраской и расположением пятен. </a:t>
            </a:r>
            <a:r>
              <a:rPr lang="ru-RU" sz="1700" dirty="0" smtClean="0"/>
              <a:t>Они </a:t>
            </a:r>
            <a:r>
              <a:rPr lang="ru-RU" sz="1700" dirty="0"/>
              <a:t>живут в саваннах и тропических </a:t>
            </a:r>
            <a:endParaRPr lang="ru-RU" sz="1700" dirty="0" smtClean="0"/>
          </a:p>
          <a:p>
            <a:r>
              <a:rPr lang="ru-RU" sz="1700" dirty="0" smtClean="0"/>
              <a:t>лесах </a:t>
            </a:r>
            <a:r>
              <a:rPr lang="ru-RU" sz="1700" dirty="0"/>
              <a:t>Африки, в оазисах пустыни Сахара, </a:t>
            </a:r>
            <a:r>
              <a:rPr lang="ru-RU" sz="1700" dirty="0" smtClean="0"/>
              <a:t>среди </a:t>
            </a:r>
            <a:r>
              <a:rPr lang="ru-RU" sz="1700" dirty="0"/>
              <a:t>горных хребтов Индии, на плато </a:t>
            </a:r>
            <a:r>
              <a:rPr lang="ru-RU" sz="1700" dirty="0" smtClean="0"/>
              <a:t>Янцзы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в Китае и на юге Дальнего Востока России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В начале ХХ века леопард был еще обычен в Приморье, но затем численность популяции </a:t>
            </a:r>
            <a:endParaRPr lang="ru-RU" sz="1700" dirty="0" smtClean="0"/>
          </a:p>
          <a:p>
            <a:r>
              <a:rPr lang="ru-RU" sz="1700" dirty="0" smtClean="0"/>
              <a:t>значительно </a:t>
            </a:r>
            <a:r>
              <a:rPr lang="ru-RU" sz="1700" dirty="0"/>
              <a:t>снизилась, и с 1956 года охота на него была запрещена. В настоящее время</a:t>
            </a:r>
            <a:r>
              <a:rPr lang="ru-RU" sz="1700" dirty="0" smtClean="0"/>
              <a:t>,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по данным учета 2007 г., в природе осталось всего 28-33 дальневосточных леопардов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</a:t>
            </a:r>
            <a:r>
              <a:rPr lang="ru-RU" sz="1700" dirty="0"/>
              <a:t>В неволе их - больше, и сейчас в зоопарках мира содержится около 100 </a:t>
            </a:r>
            <a:r>
              <a:rPr lang="ru-RU" sz="1700" dirty="0" smtClean="0"/>
              <a:t>дальневосточных</a:t>
            </a:r>
          </a:p>
          <a:p>
            <a:r>
              <a:rPr lang="ru-RU" sz="1700" dirty="0" smtClean="0"/>
              <a:t> леопардов, большинство </a:t>
            </a:r>
            <a:r>
              <a:rPr lang="ru-RU" sz="1700" dirty="0"/>
              <a:t>их которых являются гибридами с другими подвидами. </a:t>
            </a:r>
            <a:endParaRPr lang="ru-RU" sz="1700" dirty="0" smtClean="0"/>
          </a:p>
          <a:p>
            <a:r>
              <a:rPr lang="ru-RU" sz="1700" dirty="0" smtClean="0"/>
              <a:t>В </a:t>
            </a:r>
            <a:r>
              <a:rPr lang="ru-RU" sz="1700" dirty="0"/>
              <a:t>Приморье дальневосточный </a:t>
            </a:r>
            <a:r>
              <a:rPr lang="ru-RU" sz="1700" dirty="0" smtClean="0"/>
              <a:t>леопард </a:t>
            </a:r>
            <a:r>
              <a:rPr lang="ru-RU" sz="1700" dirty="0"/>
              <a:t>охраняется в заповедниках «Уссурийский» , </a:t>
            </a:r>
            <a:endParaRPr lang="ru-RU" sz="1700" dirty="0" smtClean="0"/>
          </a:p>
          <a:p>
            <a:r>
              <a:rPr lang="ru-RU" sz="1700" dirty="0" smtClean="0"/>
              <a:t>“</a:t>
            </a:r>
            <a:r>
              <a:rPr lang="ru-RU" sz="1700" dirty="0"/>
              <a:t>Кедровая Падь” и в заказниках “</a:t>
            </a:r>
            <a:r>
              <a:rPr lang="ru-RU" sz="1700" dirty="0" smtClean="0"/>
              <a:t>Барсовый” и </a:t>
            </a:r>
            <a:r>
              <a:rPr lang="ru-RU" sz="1700" dirty="0"/>
              <a:t>“Борисовское плато”.</a:t>
            </a:r>
          </a:p>
        </p:txBody>
      </p:sp>
    </p:spTree>
    <p:extLst>
      <p:ext uri="{BB962C8B-B14F-4D97-AF65-F5344CB8AC3E}">
        <p14:creationId xmlns="" xmlns:p14="http://schemas.microsoft.com/office/powerpoint/2010/main" val="14091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1390</Words>
  <Application>Microsoft Office PowerPoint</Application>
  <PresentationFormat>Экран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</cp:lastModifiedBy>
  <cp:revision>11</cp:revision>
  <dcterms:created xsi:type="dcterms:W3CDTF">2014-03-14T05:08:24Z</dcterms:created>
  <dcterms:modified xsi:type="dcterms:W3CDTF">2015-11-20T12:26:30Z</dcterms:modified>
</cp:coreProperties>
</file>